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Arial Black" panose="020B0A04020102020204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layfair Display Semi Bold" panose="020B0604020202020204" charset="-52"/>
      <p:regular r:id="rId20"/>
    </p:embeddedFont>
    <p:embeddedFont>
      <p:font typeface="Public Sans" panose="020B0604020202020204" charset="0"/>
      <p:regular r:id="rId21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41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E8D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E8D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E8D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E8D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E8D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E8D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E8D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E8D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E8D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E8D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198751" y="946190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9036707" y="517375"/>
            <a:ext cx="2947511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Дата проведення: 27.10.2025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9331148" y="1122250"/>
            <a:ext cx="2358628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50" b="1" dirty="0">
                <a:solidFill>
                  <a:schemeClr val="accent1">
                    <a:lumMod val="75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Час проведення: 1</a:t>
            </a:r>
            <a:r>
              <a:rPr lang="uk-UA" sz="1750" b="1" dirty="0">
                <a:solidFill>
                  <a:schemeClr val="accent1">
                    <a:lumMod val="75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1:3</a:t>
            </a:r>
            <a:r>
              <a:rPr lang="en-US" sz="1750" b="1" dirty="0">
                <a:solidFill>
                  <a:schemeClr val="accent1">
                    <a:lumMod val="75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0</a:t>
            </a:r>
            <a:endParaRPr lang="en-US" sz="17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1961674"/>
            <a:ext cx="1860590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1450" dirty="0"/>
          </a:p>
        </p:txBody>
      </p:sp>
      <p:sp>
        <p:nvSpPr>
          <p:cNvPr id="7" name="Text 5"/>
          <p:cNvSpPr/>
          <p:nvPr/>
        </p:nvSpPr>
        <p:spPr>
          <a:xfrm>
            <a:off x="793790" y="2417445"/>
            <a:ext cx="13042821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sp>
        <p:nvSpPr>
          <p:cNvPr id="8" name="Text 6"/>
          <p:cNvSpPr/>
          <p:nvPr/>
        </p:nvSpPr>
        <p:spPr>
          <a:xfrm>
            <a:off x="5013822" y="241744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uk-UA" sz="2300" b="1" i="1" dirty="0">
                <a:solidFill>
                  <a:srgbClr val="5E208E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Заняття</a:t>
            </a:r>
            <a:r>
              <a:rPr lang="en-US" sz="2300" b="1" i="1" dirty="0">
                <a:solidFill>
                  <a:srgbClr val="5E208E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МШММ</a:t>
            </a:r>
            <a:r>
              <a:rPr lang="uk-UA" sz="2300" b="1" i="1" dirty="0">
                <a:solidFill>
                  <a:srgbClr val="5E208E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«КАМЕРТОН»</a:t>
            </a:r>
            <a:endParaRPr lang="en-US" sz="2300" dirty="0"/>
          </a:p>
        </p:txBody>
      </p:sp>
      <p:sp>
        <p:nvSpPr>
          <p:cNvPr id="9" name="Text 7"/>
          <p:cNvSpPr/>
          <p:nvPr/>
        </p:nvSpPr>
        <p:spPr>
          <a:xfrm>
            <a:off x="2904607" y="3475792"/>
            <a:ext cx="834866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3600" b="1" i="1" dirty="0">
                <a:solidFill>
                  <a:srgbClr val="5E208E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Психоемоційна цінність у використанні музикотерапії з </a:t>
            </a:r>
            <a:endParaRPr lang="en-US" sz="3600" dirty="0"/>
          </a:p>
        </p:txBody>
      </p:sp>
      <p:sp>
        <p:nvSpPr>
          <p:cNvPr id="10" name="Text 8"/>
          <p:cNvSpPr/>
          <p:nvPr/>
        </p:nvSpPr>
        <p:spPr>
          <a:xfrm>
            <a:off x="2463852" y="4555640"/>
            <a:ext cx="882110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3600" b="1" i="1" dirty="0">
                <a:solidFill>
                  <a:srgbClr val="5E208E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дітьми старшого дошкільного віку в умовах воєнного стану 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6502342" y="5274945"/>
            <a:ext cx="2828806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50" b="1" i="1" dirty="0">
                <a:solidFill>
                  <a:srgbClr val="5E208E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(Презентаційний меседж)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93790" y="4809768"/>
            <a:ext cx="10361533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793790" y="5181838"/>
            <a:ext cx="10361533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sp>
        <p:nvSpPr>
          <p:cNvPr id="14" name="Text 12"/>
          <p:cNvSpPr/>
          <p:nvPr/>
        </p:nvSpPr>
        <p:spPr>
          <a:xfrm>
            <a:off x="793790" y="5553908"/>
            <a:ext cx="10361533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793790" y="5925979"/>
            <a:ext cx="10361533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793790" y="6298049"/>
            <a:ext cx="10361533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7479803" y="7785210"/>
            <a:ext cx="534423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750" b="1" i="1" dirty="0">
                <a:solidFill>
                  <a:schemeClr val="accent1">
                    <a:lumMod val="75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Консультант КУ "ЦПРПП" ВМР Лариса Бондарчук</a:t>
            </a:r>
            <a:endParaRPr lang="en-US" sz="175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1731" y="5792033"/>
            <a:ext cx="2429523" cy="364935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08C5D5-D3AD-4398-AFB5-0D25F8D435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31" y="279164"/>
            <a:ext cx="5175953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56379" y="379215"/>
            <a:ext cx="9468326" cy="446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3200" b="1" dirty="0">
                <a:solidFill>
                  <a:srgbClr val="C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Вплив різних жанрів музики на психічне самопочуття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285756"/>
            <a:ext cx="13042821" cy="669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     </a:t>
            </a:r>
            <a:r>
              <a:rPr lang="en-US" sz="2800" b="1" i="1" dirty="0">
                <a:solidFill>
                  <a:srgbClr val="7030A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Різні жанри музики можуть мати відмінний вплив на психічне здоров’я дитини, стимулюючи різні аспекти її розвитку.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90" y="2223254"/>
            <a:ext cx="1662589" cy="166258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4109085"/>
            <a:ext cx="2679383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Класична музика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793790" y="4515326"/>
            <a:ext cx="4198739" cy="13392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Сприяє зосередженості, стимулює розумову активність та когнітивний розвиток, часто має заспокійливий ефект.</a:t>
            </a:r>
            <a:endParaRPr lang="en-US" sz="21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771" y="2223254"/>
            <a:ext cx="1662589" cy="166258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15771" y="4109085"/>
            <a:ext cx="2699623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Ритмічні композиції</a:t>
            </a:r>
            <a:endParaRPr lang="en-US" sz="2100" dirty="0"/>
          </a:p>
        </p:txBody>
      </p:sp>
      <p:sp>
        <p:nvSpPr>
          <p:cNvPr id="9" name="Text 5"/>
          <p:cNvSpPr/>
          <p:nvPr/>
        </p:nvSpPr>
        <p:spPr>
          <a:xfrm>
            <a:off x="5215771" y="4515326"/>
            <a:ext cx="4198739" cy="2008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Можуть бути стимулюючими та енергійними. Вони допомагають виразити емоції через рух та сприяють розвитку соціальних навичок у групі.</a:t>
            </a:r>
            <a:endParaRPr lang="en-US" sz="21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7752" y="2223254"/>
            <a:ext cx="1662708" cy="166270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637752" y="4109204"/>
            <a:ext cx="4021098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Мелодії з природними звуками</a:t>
            </a:r>
            <a:endParaRPr lang="en-US" sz="2100" dirty="0"/>
          </a:p>
        </p:txBody>
      </p:sp>
      <p:sp>
        <p:nvSpPr>
          <p:cNvPr id="12" name="Text 7"/>
          <p:cNvSpPr/>
          <p:nvPr/>
        </p:nvSpPr>
        <p:spPr>
          <a:xfrm>
            <a:off x="9637752" y="4515445"/>
            <a:ext cx="4198858" cy="2008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Шум моря чи спів пташок мають виражений релаксуючий ефект, допомагаючи дитині заспокоїтися та зняти стресові стани.</a:t>
            </a:r>
            <a:endParaRPr lang="en-US" sz="2100" dirty="0"/>
          </a:p>
        </p:txBody>
      </p:sp>
      <p:sp>
        <p:nvSpPr>
          <p:cNvPr id="13" name="Text 8"/>
          <p:cNvSpPr/>
          <p:nvPr/>
        </p:nvSpPr>
        <p:spPr>
          <a:xfrm>
            <a:off x="495840" y="6445805"/>
            <a:ext cx="13042821" cy="669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3200" dirty="0">
                <a:solidFill>
                  <a:srgbClr val="7030A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Музика є потужним, доступним і безпечним інструментом для покращення психічного самопочуття, розвитку емоційної сфери та самовираження дитини.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375B3B6-E930-4B33-9A95-8CD62D675B55}"/>
              </a:ext>
            </a:extLst>
          </p:cNvPr>
          <p:cNvSpPr/>
          <p:nvPr/>
        </p:nvSpPr>
        <p:spPr>
          <a:xfrm>
            <a:off x="493158" y="1258182"/>
            <a:ext cx="13007083" cy="669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1. Закон України «Про дошкільну освіту» від 1 січня 2025 р. №3788-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IX.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2.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Освітня програма для дітей від 2 до 7 років «Дитина» / – Розділ: «Художньо-естетичний розвиток», підрозділ «Музичне мистецтво».</a:t>
            </a:r>
          </a:p>
          <a:p>
            <a:pPr>
              <a:lnSpc>
                <a:spcPct val="150000"/>
              </a:lnSpc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3. Базовий компонент дошкільної освіти (2021): Державний стандарт дошкільної освіти України.</a:t>
            </a:r>
          </a:p>
          <a:p>
            <a:pPr>
              <a:lnSpc>
                <a:spcPct val="150000"/>
              </a:lnSpc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– Київ: МОН України, 2021</a:t>
            </a:r>
          </a:p>
          <a:p>
            <a:pPr>
              <a:lnSpc>
                <a:spcPct val="150000"/>
              </a:lnSpc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4.  Музикотерапія як засіб психоемоційного розвитку дітей дошкільного віку в умовах війни. // Психолог дошкілля. – 2022.,Бєлкіна І. В.</a:t>
            </a:r>
          </a:p>
          <a:p>
            <a:pPr>
              <a:lnSpc>
                <a:spcPct val="150000"/>
              </a:lnSpc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5. Розвиток емоційної сфери дошкільників засобами музики. // Дошкільне виховання. – 2016. – №4, </a:t>
            </a:r>
          </a:p>
          <a:p>
            <a:pPr>
              <a:lnSpc>
                <a:spcPct val="150000"/>
              </a:lnSpc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Гончаренко М. А. </a:t>
            </a:r>
          </a:p>
          <a:p>
            <a:pPr>
              <a:lnSpc>
                <a:spcPct val="150000"/>
              </a:lnSpc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6. Музична терапія у практиці роботи з дітьми: технології та прийоми. – Харків: Освіта України, Копійка О. А.</a:t>
            </a:r>
          </a:p>
          <a:p>
            <a:pPr>
              <a:lnSpc>
                <a:spcPct val="150000"/>
              </a:lnSpc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7. Музикотерапія у дошкіллі: ідеї, методи, практики. – Черкаси: Видавництво Чабаненко Ю. А. Шульга О. В.</a:t>
            </a:r>
          </a:p>
          <a:p>
            <a:pPr>
              <a:lnSpc>
                <a:spcPct val="150000"/>
              </a:lnSpc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8. Інноваційні підходи до збереження психоемоційного здоров’я дітей в умовах війни: </a:t>
            </a:r>
            <a:r>
              <a:rPr lang="uk-UA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зб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 наук. праць. – Київ: НАНП України, Савченко О. Я.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3B31387-9CAD-454D-8AE5-A701E4F9BBBD}"/>
              </a:ext>
            </a:extLst>
          </p:cNvPr>
          <p:cNvSpPr/>
          <p:nvPr/>
        </p:nvSpPr>
        <p:spPr>
          <a:xfrm>
            <a:off x="2191287" y="549937"/>
            <a:ext cx="4089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Використані джерела:</a:t>
            </a:r>
          </a:p>
        </p:txBody>
      </p:sp>
    </p:spTree>
    <p:extLst>
      <p:ext uri="{BB962C8B-B14F-4D97-AF65-F5344CB8AC3E}">
        <p14:creationId xmlns:p14="http://schemas.microsoft.com/office/powerpoint/2010/main" val="382551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8185F0-FDB1-428E-B2D5-30C54EDEC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62" y="179164"/>
            <a:ext cx="10808412" cy="70063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385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1818" y="55653"/>
            <a:ext cx="13145929" cy="1391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C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Ментальне здоров'я є фундаментом нашої загальної стійкості та здатності адаптуватися до стресів, адже саме воно визначає якість нашої взаємодії зі світом і з собою. Усвідомлене піклування про свій емоційний стан дозволяє нам зберігати продуктивність і приймати раціональні рішення навіть у найскладніші періоди життя.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42236" y="2459474"/>
            <a:ext cx="13145929" cy="2969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450" dirty="0"/>
          </a:p>
        </p:txBody>
      </p:sp>
      <p:sp>
        <p:nvSpPr>
          <p:cNvPr id="4" name="Text 2"/>
          <p:cNvSpPr/>
          <p:nvPr/>
        </p:nvSpPr>
        <p:spPr>
          <a:xfrm>
            <a:off x="3104197" y="3291674"/>
            <a:ext cx="8421886" cy="463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50"/>
              </a:lnSpc>
              <a:buNone/>
            </a:pPr>
            <a:r>
              <a:rPr lang="en-US" sz="2900" b="1" i="1" dirty="0">
                <a:solidFill>
                  <a:srgbClr val="7030A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Визначення та значення ментального здоров'я</a:t>
            </a:r>
            <a:endParaRPr lang="en-US" sz="2900" b="1" dirty="0">
              <a:solidFill>
                <a:srgbClr val="7030A0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445116" y="3982184"/>
            <a:ext cx="4258270" cy="3755708"/>
          </a:xfrm>
          <a:prstGeom prst="roundRect">
            <a:avLst>
              <a:gd name="adj" fmla="val 2075"/>
            </a:avLst>
          </a:prstGeom>
          <a:solidFill>
            <a:srgbClr val="EFD5D0"/>
          </a:solidFill>
          <a:ln w="7620">
            <a:solidFill>
              <a:srgbClr val="E1C2C2"/>
            </a:solidFill>
            <a:prstDash val="solid"/>
          </a:ln>
          <a:effectLst>
            <a:outerShdw dist="16510" dir="2700000" algn="bl" rotWithShape="0">
              <a:srgbClr val="E1C2C2">
                <a:alpha val="10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935355" y="3970139"/>
            <a:ext cx="556736" cy="556736"/>
          </a:xfrm>
          <a:prstGeom prst="roundRect">
            <a:avLst>
              <a:gd name="adj" fmla="val 16422659"/>
            </a:avLst>
          </a:prstGeom>
          <a:solidFill>
            <a:srgbClr val="E1C2C2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5365" y="4151113"/>
            <a:ext cx="250507" cy="25050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35355" y="4712375"/>
            <a:ext cx="3285411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7030A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Загальне визначення (ВООЗ)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935355" y="5113615"/>
            <a:ext cx="3872032" cy="2225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Стан добробуту, в якому людина реалізує свої творчі здібності, може протистояти життєвим стресам, продуктивно працювати та робити внесок у суспільне життя.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5186005" y="4002732"/>
            <a:ext cx="4258270" cy="3755708"/>
          </a:xfrm>
          <a:prstGeom prst="roundRect">
            <a:avLst>
              <a:gd name="adj" fmla="val 2075"/>
            </a:avLst>
          </a:prstGeom>
          <a:solidFill>
            <a:srgbClr val="EFD5D0"/>
          </a:solidFill>
          <a:ln w="7620">
            <a:solidFill>
              <a:srgbClr val="CCC4EC"/>
            </a:solidFill>
            <a:prstDash val="solid"/>
          </a:ln>
          <a:effectLst>
            <a:outerShdw dist="16510" dir="2700000" algn="bl" rotWithShape="0">
              <a:srgbClr val="CCC4EC">
                <a:alpha val="100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5379125" y="3970139"/>
            <a:ext cx="556736" cy="556736"/>
          </a:xfrm>
          <a:prstGeom prst="roundRect">
            <a:avLst>
              <a:gd name="adj" fmla="val 16422659"/>
            </a:avLst>
          </a:prstGeom>
          <a:solidFill>
            <a:srgbClr val="CCC4EC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2239" y="4123253"/>
            <a:ext cx="250507" cy="250508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379125" y="4712375"/>
            <a:ext cx="3872032" cy="370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b="1" dirty="0">
                <a:solidFill>
                  <a:srgbClr val="7030A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Для дітей дошкільного віку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14" name="Text 10"/>
          <p:cNvSpPr/>
          <p:nvPr/>
        </p:nvSpPr>
        <p:spPr>
          <a:xfrm>
            <a:off x="5379125" y="5194697"/>
            <a:ext cx="3872032" cy="14839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Це відчуття радості, добробуту та спокою. Це здатність радіти, обговорювати свої почуття та добре справлятися зі стресами.</a:t>
            </a:r>
            <a:endParaRPr lang="en-US" sz="1800" dirty="0"/>
          </a:p>
        </p:txBody>
      </p:sp>
      <p:sp>
        <p:nvSpPr>
          <p:cNvPr id="15" name="Shape 11"/>
          <p:cNvSpPr/>
          <p:nvPr/>
        </p:nvSpPr>
        <p:spPr>
          <a:xfrm>
            <a:off x="9822893" y="3961636"/>
            <a:ext cx="4258389" cy="3755708"/>
          </a:xfrm>
          <a:prstGeom prst="roundRect">
            <a:avLst>
              <a:gd name="adj" fmla="val 2075"/>
            </a:avLst>
          </a:prstGeom>
          <a:solidFill>
            <a:srgbClr val="EFD5D0"/>
          </a:solidFill>
          <a:ln w="7620">
            <a:solidFill>
              <a:srgbClr val="B4DAE4"/>
            </a:solidFill>
            <a:prstDash val="solid"/>
          </a:ln>
          <a:effectLst>
            <a:outerShdw dist="16510" dir="2700000" algn="bl" rotWithShape="0">
              <a:srgbClr val="B4DAE4">
                <a:alpha val="100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9822894" y="3970139"/>
            <a:ext cx="556736" cy="556736"/>
          </a:xfrm>
          <a:prstGeom prst="roundRect">
            <a:avLst>
              <a:gd name="adj" fmla="val 16422659"/>
            </a:avLst>
          </a:prstGeom>
          <a:solidFill>
            <a:srgbClr val="B4DAE4"/>
          </a:solidFill>
          <a:ln/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6009" y="4123253"/>
            <a:ext cx="250507" cy="250508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9822894" y="4712375"/>
            <a:ext cx="2501027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7030A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Соціальний складник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19" name="Text 14"/>
          <p:cNvSpPr/>
          <p:nvPr/>
        </p:nvSpPr>
        <p:spPr>
          <a:xfrm>
            <a:off x="9822894" y="5113615"/>
            <a:ext cx="3872151" cy="1854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Психічне здоров'я кожного індивіда є важливим не лише для нього самого, а й для всього суспільства, сприяючи соціальній комунікативності та взаємодії.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360" y="0"/>
            <a:ext cx="603504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9257" y="668774"/>
            <a:ext cx="7705487" cy="899160"/>
          </a:xfrm>
          <a:prstGeom prst="rect">
            <a:avLst/>
          </a:prstGeom>
          <a:solidFill>
            <a:srgbClr val="FF99CC"/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3600" b="1" dirty="0">
                <a:solidFill>
                  <a:srgbClr val="C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Пріоритет ментального здоров'я в дошкільній освіті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19257" y="1837611"/>
            <a:ext cx="7705487" cy="1797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В умовах воєнного стану особливої значущості набуває психоемоційне благополуччя дитини дошкільного віку. Збереження ментального здоров’я, емоційної стабільності та формування внутрішньої безпеки є ключовими завданнями сучасної дошкільної освіти.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19257" y="3837742"/>
            <a:ext cx="7705487" cy="1591866"/>
          </a:xfrm>
          <a:prstGeom prst="roundRect">
            <a:avLst>
              <a:gd name="adj" fmla="val 6893"/>
            </a:avLst>
          </a:prstGeom>
          <a:solidFill>
            <a:srgbClr val="FCE8DD"/>
          </a:solidFill>
          <a:ln w="22860">
            <a:solidFill>
              <a:srgbClr val="E1C2C2"/>
            </a:solidFill>
            <a:prstDash val="solid"/>
          </a:ln>
          <a:effectLst>
            <a:outerShdw dist="16510" dir="2700000" algn="bl" rotWithShape="0">
              <a:srgbClr val="E1C2C2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696397" y="3837742"/>
            <a:ext cx="91440" cy="1591866"/>
          </a:xfrm>
          <a:prstGeom prst="roundRect">
            <a:avLst>
              <a:gd name="adj" fmla="val 82597"/>
            </a:avLst>
          </a:prstGeom>
          <a:solidFill>
            <a:srgbClr val="E1C2C2"/>
          </a:solidFill>
          <a:ln/>
        </p:spPr>
      </p:sp>
      <p:sp>
        <p:nvSpPr>
          <p:cNvPr id="7" name="Text 4"/>
          <p:cNvSpPr/>
          <p:nvPr/>
        </p:nvSpPr>
        <p:spPr>
          <a:xfrm>
            <a:off x="990481" y="4040386"/>
            <a:ext cx="7231618" cy="359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Закон України «Про дошкільну освіту» (Ст. 7)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990481" y="4507825"/>
            <a:ext cx="7231618" cy="7191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Одним із пріоритетних напрямів дошкільної освіти є забезпечення фізичного, психічного і духовного здоров’я дітей.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19257" y="5609392"/>
            <a:ext cx="7705487" cy="1951434"/>
          </a:xfrm>
          <a:prstGeom prst="roundRect">
            <a:avLst>
              <a:gd name="adj" fmla="val 5623"/>
            </a:avLst>
          </a:prstGeom>
          <a:solidFill>
            <a:srgbClr val="FCE8DD"/>
          </a:solidFill>
          <a:ln w="22860">
            <a:solidFill>
              <a:srgbClr val="CCC4EC"/>
            </a:solidFill>
            <a:prstDash val="solid"/>
          </a:ln>
          <a:effectLst>
            <a:outerShdw dist="16510" dir="2700000" algn="bl" rotWithShape="0">
              <a:srgbClr val="CCC4EC">
                <a:alpha val="10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696397" y="5609392"/>
            <a:ext cx="91440" cy="1951434"/>
          </a:xfrm>
          <a:prstGeom prst="roundRect">
            <a:avLst>
              <a:gd name="adj" fmla="val 82597"/>
            </a:avLst>
          </a:prstGeom>
          <a:solidFill>
            <a:srgbClr val="CCC4EC"/>
          </a:solidFill>
          <a:ln/>
        </p:spPr>
      </p:sp>
      <p:sp>
        <p:nvSpPr>
          <p:cNvPr id="11" name="Text 8"/>
          <p:cNvSpPr/>
          <p:nvPr/>
        </p:nvSpPr>
        <p:spPr>
          <a:xfrm>
            <a:off x="990481" y="5812036"/>
            <a:ext cx="7231618" cy="359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Базовий компонент дошкільної освіти (2021)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990481" y="6279475"/>
            <a:ext cx="7231618" cy="1078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Наголошує на розвитку емоційної компетентності, вмінні керувати власним емоційним станом, співпереживати та бути відкритим до взаємодії.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76045" y="634723"/>
            <a:ext cx="10190112" cy="424340"/>
          </a:xfrm>
          <a:prstGeom prst="rect">
            <a:avLst/>
          </a:prstGeom>
          <a:solidFill>
            <a:srgbClr val="FF9966"/>
          </a:solidFill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3600" b="1" dirty="0">
                <a:solidFill>
                  <a:srgbClr val="C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Виклики воєнного часу та потреба у безпеці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1061680" y="1706404"/>
            <a:ext cx="12774930" cy="557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B05B5C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     </a:t>
            </a:r>
            <a:r>
              <a:rPr lang="en-US" sz="2400" b="1" i="1" dirty="0">
                <a:solidFill>
                  <a:srgbClr val="B05B5C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Війна залишає глибокий емоційний слід у кожній дитині,</a:t>
            </a:r>
            <a:r>
              <a:rPr lang="en-US" sz="2400" b="1" i="1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незалежно від її місця перебування. Діти дошкільного віку особливо чутливо реагують на зміну середовища, розлуку з близькими, звуки сирен та </a:t>
            </a:r>
            <a:r>
              <a:rPr lang="en-US" sz="2400" b="1" i="1" dirty="0" err="1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атмосферу</a:t>
            </a:r>
            <a:r>
              <a:rPr lang="en-US" sz="2400" b="1" i="1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тривоги</a:t>
            </a:r>
            <a:endParaRPr lang="en-US" sz="2400" b="1" i="1" dirty="0"/>
          </a:p>
        </p:txBody>
      </p:sp>
      <p:sp>
        <p:nvSpPr>
          <p:cNvPr id="4" name="Shape 2"/>
          <p:cNvSpPr/>
          <p:nvPr/>
        </p:nvSpPr>
        <p:spPr>
          <a:xfrm>
            <a:off x="793790" y="1438513"/>
            <a:ext cx="22860" cy="1093708"/>
          </a:xfrm>
          <a:prstGeom prst="rect">
            <a:avLst/>
          </a:prstGeom>
          <a:solidFill>
            <a:srgbClr val="E1C2C2"/>
          </a:solidFill>
          <a:ln/>
        </p:spPr>
      </p:sp>
      <p:sp>
        <p:nvSpPr>
          <p:cNvPr id="5" name="Text 3"/>
          <p:cNvSpPr/>
          <p:nvPr/>
        </p:nvSpPr>
        <p:spPr>
          <a:xfrm>
            <a:off x="793790" y="2911673"/>
            <a:ext cx="7651313" cy="557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У таких надзвичайних умовах вкрай важливо створювати для них психоемоційно безпечне середовище, в якому вони можуть: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3541038"/>
            <a:ext cx="3525083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* Вільно виражати свої почуття.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3891439"/>
            <a:ext cx="3680817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* Знижувати рівень тривожності.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4241840"/>
            <a:ext cx="4148971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* Відновлювати внутрішню рівновагу.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4592241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    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619578" y="5293043"/>
            <a:ext cx="7949518" cy="1958565"/>
          </a:xfrm>
          <a:prstGeom prst="rect">
            <a:avLst/>
          </a:prstGeom>
          <a:solidFill>
            <a:srgbClr val="FF99CC"/>
          </a:solidFill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   </a:t>
            </a:r>
            <a:r>
              <a:rPr lang="en-US" sz="2100" dirty="0">
                <a:solidFill>
                  <a:srgbClr val="B05B5C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</a:t>
            </a:r>
            <a:endParaRPr lang="uk-UA" sz="2100" dirty="0">
              <a:solidFill>
                <a:srgbClr val="B05B5C"/>
              </a:solidFill>
              <a:latin typeface="Playfair Display Semi Bold" pitchFamily="34" charset="0"/>
              <a:ea typeface="Playfair Display Semi Bold" pitchFamily="34" charset="-122"/>
              <a:cs typeface="Playfair Display Semi Bold" pitchFamily="34" charset="-120"/>
            </a:endParaRPr>
          </a:p>
          <a:p>
            <a:pPr marL="0" indent="0" algn="ctr">
              <a:lnSpc>
                <a:spcPts val="2600"/>
              </a:lnSpc>
              <a:buNone/>
            </a:pPr>
            <a:r>
              <a:rPr lang="en-US" sz="3600" b="1" dirty="0" err="1">
                <a:solidFill>
                  <a:srgbClr val="7030A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Потужним</a:t>
            </a:r>
            <a:r>
              <a:rPr lang="en-US" sz="3600" b="1" dirty="0">
                <a:solidFill>
                  <a:srgbClr val="7030A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інструментом цього процесу є музикотерапія — як оздоровчий, регулятивний та </a:t>
            </a:r>
            <a:r>
              <a:rPr lang="en-US" sz="3600" b="1" dirty="0" err="1">
                <a:solidFill>
                  <a:srgbClr val="7030A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розвивальний</a:t>
            </a:r>
            <a:r>
              <a:rPr lang="en-US" sz="3600" b="1" dirty="0">
                <a:solidFill>
                  <a:srgbClr val="7030A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засіб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492" y="2933938"/>
            <a:ext cx="4459962" cy="44599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27978" y="854988"/>
            <a:ext cx="6974443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600" b="1" dirty="0">
                <a:solidFill>
                  <a:srgbClr val="C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Музикотерапія: зцілення гармонією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11597" y="1584185"/>
            <a:ext cx="13042821" cy="793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      </a:t>
            </a:r>
            <a:r>
              <a:rPr lang="en-US" sz="2400" b="1" i="1" dirty="0">
                <a:solidFill>
                  <a:srgbClr val="7030A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Термін “музикотерапія” у перекладі з грецької означає “зцілення музикою”. </a:t>
            </a:r>
            <a:endParaRPr lang="uk-UA" sz="2400" b="1" i="1" dirty="0">
              <a:solidFill>
                <a:srgbClr val="7030A0"/>
              </a:solidFill>
              <a:latin typeface="Public Sans" pitchFamily="34" charset="0"/>
              <a:ea typeface="Public Sans" pitchFamily="34" charset="-122"/>
              <a:cs typeface="Public Sans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en-US" sz="2400" b="1" i="1" dirty="0" err="1">
                <a:solidFill>
                  <a:srgbClr val="7030A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Це</a:t>
            </a:r>
            <a:r>
              <a:rPr lang="en-US" sz="2400" b="1" i="1" dirty="0">
                <a:solidFill>
                  <a:srgbClr val="7030A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 контрольоване використання музики в лікуванні, реабілітації, освіті </a:t>
            </a:r>
            <a:r>
              <a:rPr lang="en-US" sz="2400" b="1" i="1" dirty="0" err="1">
                <a:solidFill>
                  <a:srgbClr val="7030A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та</a:t>
            </a:r>
            <a:r>
              <a:rPr lang="en-US" sz="2400" b="1" i="1" dirty="0">
                <a:solidFill>
                  <a:srgbClr val="7030A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вихованні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0966" y="2765108"/>
            <a:ext cx="1226143" cy="150894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637109" y="2889052"/>
            <a:ext cx="3338870" cy="396954"/>
          </a:xfrm>
          <a:prstGeom prst="rect">
            <a:avLst/>
          </a:prstGeom>
          <a:solidFill>
            <a:srgbClr val="FF99CC"/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Принцип коливань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1637109" y="3405068"/>
            <a:ext cx="3338870" cy="3969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Людський організм є унікальною системою коливальних рухів (вібрацій). Будь-якому органу в здоровому стані притаманне гармонійне поєднання "нот". Коли людина хворіє, в мелодії тіла звучать фальшиві ноти.</a:t>
            </a:r>
            <a:endParaRPr lang="en-US" sz="19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9128" y="2765108"/>
            <a:ext cx="1150706" cy="134969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067306" y="2889052"/>
            <a:ext cx="3338989" cy="793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Безпечний та доступний спосіб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5"/>
          <p:cNvSpPr/>
          <p:nvPr/>
        </p:nvSpPr>
        <p:spPr>
          <a:xfrm>
            <a:off x="6067306" y="3802023"/>
            <a:ext cx="3338989" cy="3175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Музикотерапія є одним із найбільш безпечних і доступних способів лікування та запобігання багатьом захворюванням. Вона впливає на душевний стан і допомагає зцілювати фізичні недуги.</a:t>
            </a:r>
            <a:endParaRPr lang="en-US" sz="19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57015" y="2765108"/>
            <a:ext cx="1150706" cy="125208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497622" y="2889052"/>
            <a:ext cx="3338989" cy="396954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Фізіологічний вплив</a:t>
            </a:r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 7"/>
          <p:cNvSpPr/>
          <p:nvPr/>
        </p:nvSpPr>
        <p:spPr>
          <a:xfrm>
            <a:off x="10497622" y="3405068"/>
            <a:ext cx="3338989" cy="27786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Правильно підібрана музика здатна поліпшити обмін речовин, привести в норму ритм дихання, тиск і пульс, здійснюючи благотворний вплив на весь організм.</a:t>
            </a:r>
            <a:endParaRPr lang="en-US" sz="19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74358" y="727842"/>
            <a:ext cx="8972074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600" b="1" dirty="0">
                <a:solidFill>
                  <a:srgbClr val="7030A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Терапевтичний ефект музики в умовах стресу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345888"/>
            <a:ext cx="130428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Дитячий організм більш чутливий до всіх видів впливів, і класична музика є воістину цілющим засобом.</a:t>
            </a:r>
            <a:endParaRPr lang="en-US" sz="19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204" y="3015496"/>
            <a:ext cx="297656" cy="29765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438632" y="2966085"/>
            <a:ext cx="5752505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Зниження тривожності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1438632" y="3482102"/>
            <a:ext cx="5752505" cy="11908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Нейтралізує рівень тривожності та страху, що виникає внаслідок стресових ситуацій (наприклад, звуків сирен).</a:t>
            </a:r>
            <a:endParaRPr lang="en-US" sz="19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3558" y="3015496"/>
            <a:ext cx="297656" cy="29765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083987" y="2966085"/>
            <a:ext cx="5752624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Стабілізація нервової системи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8083987" y="3482102"/>
            <a:ext cx="5752624" cy="11908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Сприяє гармонізації емоційно-психофізіологічних станів, діючи заспокійливо завдяки ритму.</a:t>
            </a:r>
            <a:endParaRPr lang="en-US" sz="19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8204" y="5119211"/>
            <a:ext cx="297656" cy="29765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438632" y="5069800"/>
            <a:ext cx="5752505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Канал для вираження почуттів</a:t>
            </a:r>
            <a:endParaRPr lang="en-US" sz="1950" dirty="0"/>
          </a:p>
        </p:txBody>
      </p:sp>
      <p:sp>
        <p:nvSpPr>
          <p:cNvPr id="12" name="Text 7"/>
          <p:cNvSpPr/>
          <p:nvPr/>
        </p:nvSpPr>
        <p:spPr>
          <a:xfrm>
            <a:off x="1438632" y="5585817"/>
            <a:ext cx="5752505" cy="11908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Дозволяє дітям «виговоритися» музикою, ритмом, співом або рухом, якщо вони не можуть вербалізувати свої емоції.</a:t>
            </a:r>
            <a:endParaRPr lang="en-US" sz="19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3558" y="5119211"/>
            <a:ext cx="297656" cy="29765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8083987" y="5069800"/>
            <a:ext cx="5752624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Формування емоційного захисту</a:t>
            </a:r>
            <a:endParaRPr lang="en-US" sz="1950" dirty="0"/>
          </a:p>
        </p:txBody>
      </p:sp>
      <p:sp>
        <p:nvSpPr>
          <p:cNvPr id="15" name="Text 9"/>
          <p:cNvSpPr/>
          <p:nvPr/>
        </p:nvSpPr>
        <p:spPr>
          <a:xfrm>
            <a:off x="8083987" y="5585817"/>
            <a:ext cx="5752624" cy="11908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Створює простір для гри, мрії та фантазії, що є важливим внутрішнім ресурсом для подолання складних часів.</a:t>
            </a:r>
            <a:endParaRPr lang="en-US" sz="1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77008" y="777724"/>
            <a:ext cx="732555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Програма «Веселкова музикотерапія»</a:t>
            </a:r>
            <a:endParaRPr lang="en-US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876663"/>
            <a:ext cx="13042821" cy="930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    </a:t>
            </a:r>
            <a:r>
              <a:rPr lang="en-US" sz="2400" b="1" i="1" dirty="0">
                <a:solidFill>
                  <a:srgbClr val="7030A0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Одним із практичних шляхів вирішення питань психоемоційного благополуччя є використання парціальної програми «Веселкова музикотерапія: оздоровчо-освітня робота з дітьми старшого дошкільного віку» в освітньому </a:t>
            </a:r>
            <a:r>
              <a:rPr lang="en-US" sz="24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процесі</a:t>
            </a:r>
            <a:r>
              <a:rPr lang="en-US" sz="2400" b="1" i="1" dirty="0">
                <a:solidFill>
                  <a:srgbClr val="7030A0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 ЗДО</a:t>
            </a:r>
            <a:endParaRPr lang="en-US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104793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793790" y="3645575"/>
            <a:ext cx="4215289" cy="3282672"/>
          </a:xfrm>
          <a:prstGeom prst="roundRect">
            <a:avLst>
              <a:gd name="adj" fmla="val 14511"/>
            </a:avLst>
          </a:prstGeom>
          <a:solidFill>
            <a:srgbClr val="E1C2C2">
              <a:alpha val="50000"/>
            </a:srgbClr>
          </a:solidFill>
          <a:ln w="7620">
            <a:solidFill>
              <a:srgbClr val="C7A8A8"/>
            </a:solidFill>
            <a:prstDash val="solid"/>
          </a:ln>
          <a:effectLst>
            <a:outerShdw dist="17780" dir="2700000" algn="bl" rotWithShape="0">
              <a:srgbClr val="C7A8A8">
                <a:alpha val="100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999768" y="385155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Основна мета</a:t>
            </a: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999768" y="4241006"/>
            <a:ext cx="3803333" cy="1240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Розкриття саногенного потенціалу та розвиток музикальності дітей старшого дошкільного віку.</a:t>
            </a:r>
            <a:endParaRPr lang="en-US" sz="1950" dirty="0"/>
          </a:p>
        </p:txBody>
      </p:sp>
      <p:sp>
        <p:nvSpPr>
          <p:cNvPr id="8" name="Shape 6"/>
          <p:cNvSpPr/>
          <p:nvPr/>
        </p:nvSpPr>
        <p:spPr>
          <a:xfrm>
            <a:off x="5207437" y="3645575"/>
            <a:ext cx="4215408" cy="3282672"/>
          </a:xfrm>
          <a:prstGeom prst="roundRect">
            <a:avLst>
              <a:gd name="adj" fmla="val 14511"/>
            </a:avLst>
          </a:prstGeom>
          <a:solidFill>
            <a:srgbClr val="CCC4EC">
              <a:alpha val="50000"/>
            </a:srgbClr>
          </a:solidFill>
          <a:ln w="7620">
            <a:solidFill>
              <a:srgbClr val="B2AAD2"/>
            </a:solidFill>
            <a:prstDash val="solid"/>
          </a:ln>
          <a:effectLst>
            <a:outerShdw dist="17780" dir="2700000" algn="bl" rotWithShape="0">
              <a:srgbClr val="B2AAD2">
                <a:alpha val="100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5413415" y="385155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Спрямованість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5413415" y="4241006"/>
            <a:ext cx="3803452" cy="24812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Робота зі здоровими дітьми задля гармонізації їх емоційного стану, а також рекомендації для дітей з незначними емоційно-психологічними розладами (страхи, комплекси, внутрішні конфлікти).</a:t>
            </a:r>
            <a:endParaRPr lang="en-US" sz="1950" dirty="0"/>
          </a:p>
        </p:txBody>
      </p:sp>
      <p:sp>
        <p:nvSpPr>
          <p:cNvPr id="11" name="Shape 9"/>
          <p:cNvSpPr/>
          <p:nvPr/>
        </p:nvSpPr>
        <p:spPr>
          <a:xfrm>
            <a:off x="9621203" y="3645575"/>
            <a:ext cx="4215289" cy="3282672"/>
          </a:xfrm>
          <a:prstGeom prst="roundRect">
            <a:avLst>
              <a:gd name="adj" fmla="val 14511"/>
            </a:avLst>
          </a:prstGeom>
          <a:solidFill>
            <a:srgbClr val="B4DAE4">
              <a:alpha val="50000"/>
            </a:srgbClr>
          </a:solidFill>
          <a:ln w="7620">
            <a:solidFill>
              <a:srgbClr val="9AC0CA"/>
            </a:solidFill>
            <a:prstDash val="solid"/>
          </a:ln>
          <a:effectLst>
            <a:outerShdw dist="17780" dir="2700000" algn="bl" rotWithShape="0">
              <a:srgbClr val="9AC0CA">
                <a:alpha val="10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9827181" y="385155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Зміст</a:t>
            </a:r>
            <a:endParaRPr lang="en-US" sz="1950" dirty="0"/>
          </a:p>
        </p:txBody>
      </p:sp>
      <p:sp>
        <p:nvSpPr>
          <p:cNvPr id="13" name="Text 11"/>
          <p:cNvSpPr/>
          <p:nvPr/>
        </p:nvSpPr>
        <p:spPr>
          <a:xfrm>
            <a:off x="9827181" y="4241006"/>
            <a:ext cx="3803333" cy="1550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Окреслення тематичних оздоровчо-освітніх завдань та очікуваних результатів від музикотерапевтичної діяльності.</a:t>
            </a:r>
            <a:endParaRPr lang="en-US" sz="1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54091" y="716518"/>
            <a:ext cx="1012209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200" b="1" dirty="0">
                <a:solidFill>
                  <a:srgbClr val="C00000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Основні завдання програми: комплексний розвиток</a:t>
            </a:r>
            <a:endParaRPr lang="en-US" sz="3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291947"/>
            <a:ext cx="13042821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     </a:t>
            </a:r>
            <a:r>
              <a:rPr lang="en-US" sz="2400" b="1" i="1" dirty="0">
                <a:solidFill>
                  <a:srgbClr val="7030A0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Програма охоплює широкий спектр завдань, спрямованих на емоційну, творчу та соціальну </a:t>
            </a:r>
            <a:r>
              <a:rPr lang="en-US" sz="24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гармонізацію</a:t>
            </a:r>
            <a:r>
              <a:rPr lang="en-US" sz="2400" b="1" i="1" dirty="0">
                <a:solidFill>
                  <a:srgbClr val="7030A0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дитини</a:t>
            </a:r>
            <a:endParaRPr lang="en-US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2209919"/>
            <a:ext cx="1630323" cy="1096328"/>
          </a:xfrm>
          <a:prstGeom prst="roundRect">
            <a:avLst>
              <a:gd name="adj" fmla="val 7603"/>
            </a:avLst>
          </a:prstGeom>
          <a:solidFill>
            <a:srgbClr val="E1C2C2">
              <a:alpha val="50000"/>
            </a:srgbClr>
          </a:solidFill>
          <a:ln w="7620">
            <a:solidFill>
              <a:srgbClr val="C7A8A8"/>
            </a:solidFill>
            <a:prstDash val="solid"/>
          </a:ln>
          <a:effectLst>
            <a:outerShdw dist="17780" dir="2700000" algn="bl" rotWithShape="0">
              <a:srgbClr val="C7A8A8">
                <a:alpha val="100000"/>
              </a:srgbClr>
            </a:outerShdw>
          </a:effectLst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4817" y="2281322"/>
            <a:ext cx="949273" cy="9774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622471" y="240827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FF99CC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Гармонізація сфер</a:t>
            </a:r>
            <a:endParaRPr lang="en-US" sz="2400" dirty="0">
              <a:solidFill>
                <a:srgbClr val="FF99CC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622471" y="2797731"/>
            <a:ext cx="474868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FF99CC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Емоційно-почуттєва </a:t>
            </a:r>
            <a:r>
              <a:rPr lang="en-US" sz="2400" dirty="0" err="1">
                <a:solidFill>
                  <a:srgbClr val="FF99CC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та</a:t>
            </a:r>
            <a:r>
              <a:rPr lang="en-US" sz="2400" dirty="0">
                <a:solidFill>
                  <a:srgbClr val="FF99CC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 </a:t>
            </a:r>
            <a:r>
              <a:rPr lang="uk-UA" sz="2400" dirty="0">
                <a:solidFill>
                  <a:srgbClr val="FF99CC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вольова сфери</a:t>
            </a:r>
            <a:endParaRPr lang="uk-UA" sz="2400" dirty="0">
              <a:solidFill>
                <a:srgbClr val="FF99CC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2523291" y="3258743"/>
            <a:ext cx="11214140" cy="11430"/>
          </a:xfrm>
          <a:prstGeom prst="roundRect">
            <a:avLst>
              <a:gd name="adj" fmla="val 729302"/>
            </a:avLst>
          </a:prstGeom>
          <a:solidFill>
            <a:srgbClr val="E1C2C2"/>
          </a:solidFill>
          <a:ln/>
        </p:spPr>
      </p:sp>
      <p:sp>
        <p:nvSpPr>
          <p:cNvPr id="9" name="Shape 6"/>
          <p:cNvSpPr/>
          <p:nvPr/>
        </p:nvSpPr>
        <p:spPr>
          <a:xfrm>
            <a:off x="793790" y="3405426"/>
            <a:ext cx="3260646" cy="1096328"/>
          </a:xfrm>
          <a:prstGeom prst="roundRect">
            <a:avLst>
              <a:gd name="adj" fmla="val 7603"/>
            </a:avLst>
          </a:prstGeom>
          <a:solidFill>
            <a:srgbClr val="CCC4EC">
              <a:alpha val="50000"/>
            </a:srgbClr>
          </a:solidFill>
          <a:ln w="7620">
            <a:solidFill>
              <a:srgbClr val="B2AAD2"/>
            </a:solidFill>
            <a:prstDash val="solid"/>
          </a:ln>
          <a:effectLst>
            <a:outerShdw dist="17780" dir="2700000" algn="bl" rotWithShape="0">
              <a:srgbClr val="B2AAD2">
                <a:alpha val="100000"/>
              </a:srgbClr>
            </a:outerShdw>
          </a:effectLst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23000" y="3411973"/>
            <a:ext cx="1094304" cy="109430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252793" y="342537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Творчий розвиток</a:t>
            </a:r>
            <a:endParaRPr lang="en-US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4252793" y="3789684"/>
            <a:ext cx="793206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Розвиток </a:t>
            </a:r>
            <a:r>
              <a:rPr lang="en-US" sz="2400" dirty="0" err="1">
                <a:solidFill>
                  <a:srgbClr val="7030A0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музично-творчих</a:t>
            </a:r>
            <a:r>
              <a:rPr lang="en-US" sz="2400" dirty="0">
                <a:solidFill>
                  <a:srgbClr val="7030A0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здібностей,</a:t>
            </a:r>
          </a:p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задатків</a:t>
            </a:r>
            <a:r>
              <a:rPr lang="en-US" sz="2400" dirty="0">
                <a:solidFill>
                  <a:srgbClr val="7030A0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та креативності</a:t>
            </a:r>
            <a:endParaRPr lang="uk-UA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4153614" y="4492228"/>
            <a:ext cx="9583817" cy="11430"/>
          </a:xfrm>
          <a:prstGeom prst="roundRect">
            <a:avLst>
              <a:gd name="adj" fmla="val 729302"/>
            </a:avLst>
          </a:prstGeom>
          <a:solidFill>
            <a:srgbClr val="CCC4EC"/>
          </a:solidFill>
          <a:ln/>
        </p:spPr>
      </p:sp>
      <p:sp>
        <p:nvSpPr>
          <p:cNvPr id="14" name="Shape 10"/>
          <p:cNvSpPr/>
          <p:nvPr/>
        </p:nvSpPr>
        <p:spPr>
          <a:xfrm>
            <a:off x="793790" y="4786025"/>
            <a:ext cx="4890968" cy="1406485"/>
          </a:xfrm>
          <a:prstGeom prst="roundRect">
            <a:avLst>
              <a:gd name="adj" fmla="val 5927"/>
            </a:avLst>
          </a:prstGeom>
          <a:solidFill>
            <a:srgbClr val="B4DAE4">
              <a:alpha val="50000"/>
            </a:srgbClr>
          </a:solidFill>
          <a:ln w="7620">
            <a:solidFill>
              <a:srgbClr val="9AC0CA"/>
            </a:solidFill>
            <a:prstDash val="solid"/>
          </a:ln>
          <a:effectLst>
            <a:outerShdw dist="17780" dir="2700000" algn="bl" rotWithShape="0">
              <a:srgbClr val="9AC0CA">
                <a:alpha val="100000"/>
              </a:srgbClr>
            </a:outerShdw>
          </a:effectLst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24112" y="4954369"/>
            <a:ext cx="1146200" cy="114620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5883116" y="479929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Зняття напруження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5883116" y="5188744"/>
            <a:ext cx="7755136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Усунення психофізіологічних блоків, зняття емоційно-психологічного напруження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та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 </a:t>
            </a: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досягнення катарсису</a:t>
            </a:r>
            <a:endParaRPr lang="uk-UA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Shape 13"/>
          <p:cNvSpPr/>
          <p:nvPr/>
        </p:nvSpPr>
        <p:spPr>
          <a:xfrm>
            <a:off x="5783937" y="5997893"/>
            <a:ext cx="7953494" cy="11430"/>
          </a:xfrm>
          <a:prstGeom prst="roundRect">
            <a:avLst>
              <a:gd name="adj" fmla="val 729302"/>
            </a:avLst>
          </a:prstGeom>
          <a:solidFill>
            <a:srgbClr val="B4DAE4"/>
          </a:solidFill>
          <a:ln/>
        </p:spPr>
      </p:sp>
      <p:sp>
        <p:nvSpPr>
          <p:cNvPr id="19" name="Shape 14"/>
          <p:cNvSpPr/>
          <p:nvPr/>
        </p:nvSpPr>
        <p:spPr>
          <a:xfrm>
            <a:off x="793730" y="6494146"/>
            <a:ext cx="6521410" cy="1406485"/>
          </a:xfrm>
          <a:prstGeom prst="roundRect">
            <a:avLst>
              <a:gd name="adj" fmla="val 5927"/>
            </a:avLst>
          </a:prstGeom>
          <a:solidFill>
            <a:srgbClr val="E1C2C2">
              <a:alpha val="50000"/>
            </a:srgbClr>
          </a:solidFill>
          <a:ln w="7620">
            <a:solidFill>
              <a:srgbClr val="C7A8A8"/>
            </a:solidFill>
            <a:prstDash val="solid"/>
          </a:ln>
          <a:effectLst>
            <a:outerShdw dist="17780" dir="2700000" algn="bl" rotWithShape="0">
              <a:srgbClr val="C7A8A8">
                <a:alpha val="100000"/>
              </a:srgbClr>
            </a:outerShdw>
          </a:effectLst>
        </p:spPr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80605" y="6801647"/>
            <a:ext cx="972188" cy="972188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605861" y="664656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FF9966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Соціалізація</a:t>
            </a:r>
            <a:endParaRPr lang="en-US" sz="2400" dirty="0">
              <a:solidFill>
                <a:srgbClr val="FF9966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16"/>
          <p:cNvSpPr/>
          <p:nvPr/>
        </p:nvSpPr>
        <p:spPr>
          <a:xfrm>
            <a:off x="7513558" y="7223868"/>
            <a:ext cx="6124694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FF9966"/>
                </a:solidFill>
                <a:latin typeface="Arial Black" panose="020B0A04020102020204" pitchFamily="34" charset="0"/>
                <a:ea typeface="Playfair Display Semi Bold" pitchFamily="34" charset="-122"/>
                <a:cs typeface="Playfair Display Semi Bold" pitchFamily="34" charset="-120"/>
              </a:rPr>
              <a:t>Формування мовленнєвої культури та соціальної комунікативності.</a:t>
            </a:r>
            <a:endParaRPr lang="en-US" sz="2400" dirty="0">
              <a:solidFill>
                <a:srgbClr val="FF9966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65922" y="489347"/>
            <a:ext cx="7498556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57200" indent="-457200" algn="ctr">
              <a:lnSpc>
                <a:spcPts val="28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7030A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Роль музичної терапії у зменшенні стресу та тривоги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11756" y="1082159"/>
            <a:ext cx="13206889" cy="1851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287676" y="946868"/>
            <a:ext cx="13206889" cy="578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    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Музика – це сильний інструмент, що впливає на психічне здоров’я. Мелодії та звуки мають позитивний ефект на емоційний стан, надаючи дітям можливість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виразити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п</a:t>
            </a:r>
            <a:r>
              <a:rPr lang="uk-UA" sz="2400" b="1" i="1" dirty="0" err="1">
                <a:solidFill>
                  <a:schemeClr val="accent5">
                    <a:lumMod val="50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очуття</a:t>
            </a:r>
            <a:r>
              <a:rPr lang="uk-UA" sz="2400" b="1" i="1" dirty="0">
                <a:solidFill>
                  <a:schemeClr val="accent5">
                    <a:lumMod val="50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та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з</a:t>
            </a:r>
            <a:r>
              <a:rPr lang="uk-UA" sz="2400" b="1" i="1" dirty="0">
                <a:solidFill>
                  <a:schemeClr val="accent5">
                    <a:lumMod val="50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найти внутрішню гармонію</a:t>
            </a:r>
            <a:endParaRPr lang="uk-UA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4835528" y="4943819"/>
            <a:ext cx="3402806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Font typeface="Wingdings" panose="05000000000000000000" pitchFamily="2" charset="2"/>
              <a:buChar char="q"/>
            </a:pPr>
            <a:r>
              <a:rPr lang="uk-UA" sz="2400" b="1" i="1" dirty="0">
                <a:solidFill>
                  <a:schemeClr val="accent5">
                    <a:lumMod val="50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Потужний емоційний вплив</a:t>
            </a:r>
            <a:endParaRPr lang="uk-UA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287676" y="2663184"/>
            <a:ext cx="3698200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57200" indent="-457200" algn="l">
              <a:lnSpc>
                <a:spcPts val="2250"/>
              </a:lnSpc>
              <a:buFont typeface="Wingdings" panose="05000000000000000000" pitchFamily="2" charset="2"/>
              <a:buChar char="q"/>
            </a:pPr>
            <a:r>
              <a:rPr lang="uk-UA" sz="2400" b="1" i="1" dirty="0">
                <a:solidFill>
                  <a:schemeClr val="accent5">
                    <a:lumMod val="50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Піднімає настрій т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а заспокоює</a:t>
            </a:r>
            <a:r>
              <a:rPr lang="en-US" sz="180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.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445187" y="3223097"/>
            <a:ext cx="6462355" cy="578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Font typeface="Wingdings" panose="05000000000000000000" pitchFamily="2" charset="2"/>
              <a:buChar char="q"/>
            </a:pPr>
            <a:r>
              <a:rPr lang="uk-UA" sz="2400" b="1" i="1" dirty="0">
                <a:solidFill>
                  <a:schemeClr val="accent5">
                    <a:lumMod val="50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Допомагає відволіктися від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н</a:t>
            </a:r>
            <a:r>
              <a:rPr lang="uk-UA" sz="2400" b="1" i="1" dirty="0" err="1">
                <a:solidFill>
                  <a:schemeClr val="accent5">
                    <a:lumMod val="50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егативних</a:t>
            </a:r>
            <a:r>
              <a:rPr lang="uk-UA" sz="2400" b="1" i="1" dirty="0">
                <a:solidFill>
                  <a:schemeClr val="accent5">
                    <a:lumMod val="50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думок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та емоцій.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1357252" y="3901567"/>
            <a:ext cx="5418892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Font typeface="Wingdings" panose="05000000000000000000" pitchFamily="2" charset="2"/>
              <a:buChar char="q"/>
            </a:pPr>
            <a:r>
              <a:rPr lang="uk-UA" sz="2400" b="1" i="1" dirty="0">
                <a:solidFill>
                  <a:schemeClr val="accent5">
                    <a:lumMod val="50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Сприяє зосередженню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на приємних відчуттях.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4242728" y="4309589"/>
            <a:ext cx="3741539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Font typeface="Wingdings" panose="05000000000000000000" pitchFamily="2" charset="2"/>
              <a:buChar char="q"/>
            </a:pPr>
            <a:r>
              <a:rPr lang="uk-UA" sz="2400" b="1" i="1" dirty="0">
                <a:solidFill>
                  <a:schemeClr val="accent5">
                    <a:lumMod val="50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Розвиток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емоційного інтелекту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711756" y="4342924"/>
            <a:ext cx="6462355" cy="1851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205483" y="5246935"/>
            <a:ext cx="6231109" cy="31226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     </a:t>
            </a:r>
            <a:r>
              <a:rPr lang="en-US" sz="2800" b="1" dirty="0">
                <a:solidFill>
                  <a:srgbClr val="C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Терапія допомагає розпізнавати та виражати різні почуття, розвиває вміння співпереживати </a:t>
            </a:r>
            <a:r>
              <a:rPr lang="en-US" sz="2800" b="1" dirty="0" err="1">
                <a:solidFill>
                  <a:srgbClr val="C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та</a:t>
            </a:r>
            <a:r>
              <a:rPr lang="en-US" sz="2800" b="1" dirty="0">
                <a:solidFill>
                  <a:srgbClr val="C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розуміти</a:t>
            </a:r>
            <a:r>
              <a:rPr lang="en-US" sz="2800" b="1" dirty="0">
                <a:solidFill>
                  <a:srgbClr val="C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емоційний стан інших</a:t>
            </a:r>
            <a:endParaRPr lang="uk-UA" sz="2800" b="1" dirty="0">
              <a:solidFill>
                <a:srgbClr val="C00000"/>
              </a:solidFill>
            </a:endParaRPr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8634" y="2199006"/>
            <a:ext cx="3605931" cy="3605931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6536931" y="5906873"/>
            <a:ext cx="8162462" cy="11563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Під час сесій діти можуть вибирати композиції, що відповідають їхнім настроям, а також експериментувати зі звуками та ритмами. </a:t>
            </a:r>
            <a:endParaRPr lang="uk-UA" sz="2400" b="1" dirty="0">
              <a:solidFill>
                <a:srgbClr val="7030A0"/>
              </a:solidFill>
              <a:latin typeface="Playfair Display Semi Bold" pitchFamily="34" charset="0"/>
              <a:ea typeface="Playfair Display Semi Bold" pitchFamily="34" charset="-122"/>
              <a:cs typeface="Playfair Display Semi Bold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Цей </a:t>
            </a:r>
            <a:r>
              <a:rPr lang="en-US" sz="2400" b="1" dirty="0" err="1">
                <a:solidFill>
                  <a:srgbClr val="7030A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процес</a:t>
            </a:r>
            <a:r>
              <a:rPr lang="en-US" sz="2400" b="1" dirty="0">
                <a:solidFill>
                  <a:srgbClr val="7030A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</a:t>
            </a:r>
            <a:r>
              <a:rPr lang="uk-UA" sz="2400" b="1" dirty="0">
                <a:solidFill>
                  <a:srgbClr val="7030A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сприяє внутрішній рівновазі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1155</Words>
  <Application>Microsoft Office PowerPoint</Application>
  <PresentationFormat>Довільний</PresentationFormat>
  <Paragraphs>108</Paragraphs>
  <Slides>12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Public Sans</vt:lpstr>
      <vt:lpstr>Arial Black</vt:lpstr>
      <vt:lpstr>Wingdings</vt:lpstr>
      <vt:lpstr>Arial</vt:lpstr>
      <vt:lpstr>Calibri</vt:lpstr>
      <vt:lpstr>Playfair Display Semi Bold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Директор</dc:creator>
  <cp:lastModifiedBy>Директор</cp:lastModifiedBy>
  <cp:revision>12</cp:revision>
  <dcterms:created xsi:type="dcterms:W3CDTF">2025-10-23T08:37:20Z</dcterms:created>
  <dcterms:modified xsi:type="dcterms:W3CDTF">2025-10-28T12:31:26Z</dcterms:modified>
</cp:coreProperties>
</file>